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5" r:id="rId7"/>
    <p:sldId id="266" r:id="rId8"/>
    <p:sldId id="267" r:id="rId9"/>
    <p:sldId id="261" r:id="rId10"/>
    <p:sldId id="262" r:id="rId11"/>
    <p:sldId id="264"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647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93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030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07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238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272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3638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221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635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37073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344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6/10/21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9344092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ia.gov/dnav/pet/pet_pri_gnd_dcus_nus_m.htm" TargetMode="External"/><Relationship Id="rId7" Type="http://schemas.openxmlformats.org/officeDocument/2006/relationships/hyperlink" Target="https://en.wikipedia.org/wiki/World_oil_market_chronology_from_2003#2004_to_2008:_rising_costs_of_oil" TargetMode="External"/><Relationship Id="rId2" Type="http://schemas.openxmlformats.org/officeDocument/2006/relationships/hyperlink" Target="https://data.world/eia-wind/us-retail-gasoline-prices" TargetMode="External"/><Relationship Id="rId1" Type="http://schemas.openxmlformats.org/officeDocument/2006/relationships/slideLayout" Target="../slideLayouts/slideLayout2.xml"/><Relationship Id="rId6" Type="http://schemas.openxmlformats.org/officeDocument/2006/relationships/hyperlink" Target="http://thedailyviz.com/2012/03/17/visualizing-gas-prices-by-state-income-and-time/" TargetMode="External"/><Relationship Id="rId5" Type="http://schemas.openxmlformats.org/officeDocument/2006/relationships/hyperlink" Target="https://data.bls.gov/timeseries/APU000074714" TargetMode="External"/><Relationship Id="rId4" Type="http://schemas.openxmlformats.org/officeDocument/2006/relationships/hyperlink" Target="https://www.quandl.com/api/v3/datasets/OPEC/ORB.js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world/eia-wind/us-retail-gasoline-pri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Video 12">
            <a:extLst>
              <a:ext uri="{FF2B5EF4-FFF2-40B4-BE49-F238E27FC236}">
                <a16:creationId xmlns:a16="http://schemas.microsoft.com/office/drawing/2014/main" id="{050C588F-6216-42E6-ADB2-B838166B39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4"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48FA5-56DC-5A49-9B91-4FECF6C417C2}"/>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dirty="0"/>
              <a:t>US gas prices compared to world events</a:t>
            </a:r>
            <a:br>
              <a:rPr lang="en-US" dirty="0"/>
            </a:br>
            <a:endParaRPr lang="en-US" dirty="0">
              <a:solidFill>
                <a:schemeClr val="bg1"/>
              </a:solidFill>
            </a:endParaRPr>
          </a:p>
        </p:txBody>
      </p:sp>
      <p:sp>
        <p:nvSpPr>
          <p:cNvPr id="3" name="Subtitle 2">
            <a:extLst>
              <a:ext uri="{FF2B5EF4-FFF2-40B4-BE49-F238E27FC236}">
                <a16:creationId xmlns:a16="http://schemas.microsoft.com/office/drawing/2014/main" id="{E300A9EC-A0F9-F445-8D8D-00D478A056C9}"/>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dirty="0"/>
              <a:t>Data analysis and visualization</a:t>
            </a:r>
          </a:p>
          <a:p>
            <a:pPr algn="ctr"/>
            <a:r>
              <a:rPr lang="en-US" sz="1800" dirty="0"/>
              <a:t>by</a:t>
            </a:r>
          </a:p>
          <a:p>
            <a:pPr algn="ctr"/>
            <a:r>
              <a:rPr lang="en-US" sz="1800" dirty="0">
                <a:solidFill>
                  <a:schemeClr val="bg1"/>
                </a:solidFill>
              </a:rPr>
              <a:t>Benjamin Harkins, Jay Cha &amp; Frank Kimani</a:t>
            </a:r>
          </a:p>
        </p:txBody>
      </p:sp>
      <p:cxnSp>
        <p:nvCxnSpPr>
          <p:cNvPr id="15"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1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Iraq War: During this time, there was a small upward trend on gas prices.</a:t>
            </a:r>
          </a:p>
          <a:p>
            <a:r>
              <a:rPr lang="en-US" dirty="0"/>
              <a:t>Other factors associated to up or down spikes include Katrina, the recession of 2008, Covid-19 pandemic, etc.</a:t>
            </a:r>
          </a:p>
          <a:p>
            <a:r>
              <a:rPr lang="en-US" dirty="0"/>
              <a:t>Note: We display other notable events as a reference to show what was happening at given times.</a:t>
            </a:r>
          </a:p>
          <a:p>
            <a:endParaRPr lang="en-US" dirty="0"/>
          </a:p>
        </p:txBody>
      </p:sp>
    </p:spTree>
    <p:extLst>
      <p:ext uri="{BB962C8B-B14F-4D97-AF65-F5344CB8AC3E}">
        <p14:creationId xmlns:p14="http://schemas.microsoft.com/office/powerpoint/2010/main" val="130902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Based on the target data, we observed that gas prices are directly or indirectly related to major events in the US or US events in other parts of the world. </a:t>
            </a:r>
          </a:p>
          <a:p>
            <a:r>
              <a:rPr lang="en-US" dirty="0"/>
              <a:t>There is a notable upward trend in US gas prices at the pump some time after a major event occurs. </a:t>
            </a:r>
          </a:p>
          <a:p>
            <a:r>
              <a:rPr lang="en-US" dirty="0"/>
              <a:t>On our charts, we see during the timeframe of the Iraq war (the longest US military engagement) there was an upward trend in gas prices at the pump. </a:t>
            </a:r>
          </a:p>
          <a:p>
            <a:r>
              <a:rPr lang="en-US" dirty="0"/>
              <a:t>There is also a notable spike associated with events such as Hurricane Katrina, the recession of 2008,</a:t>
            </a:r>
          </a:p>
          <a:p>
            <a:r>
              <a:rPr lang="en-US" dirty="0"/>
              <a:t>There is a noticeable downward spike associated with Covid-19 pandemic due to worldwide shutdowns.</a:t>
            </a:r>
          </a:p>
          <a:p>
            <a:r>
              <a:rPr lang="en-US" dirty="0"/>
              <a:t>Based on the data and events surrounding it, we observe that major events have a correlation with upward or downward spikes </a:t>
            </a:r>
            <a:r>
              <a:rPr lang="en-US"/>
              <a:t>in gas prices.</a:t>
            </a:r>
            <a:endParaRPr lang="en-US" dirty="0"/>
          </a:p>
        </p:txBody>
      </p:sp>
    </p:spTree>
    <p:extLst>
      <p:ext uri="{BB962C8B-B14F-4D97-AF65-F5344CB8AC3E}">
        <p14:creationId xmlns:p14="http://schemas.microsoft.com/office/powerpoint/2010/main" val="1428043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normAutofit/>
          </a:bodyPr>
          <a:lstStyle/>
          <a:p>
            <a:r>
              <a:rPr lang="en-US" u="sng" dirty="0">
                <a:hlinkClick r:id="rId2"/>
              </a:rPr>
              <a:t>https://data.world/eia-wind/us-retail-gasoline-prices</a:t>
            </a:r>
            <a:endParaRPr lang="en-US" u="sng" dirty="0">
              <a:hlinkClick r:id="rId3"/>
            </a:endParaRPr>
          </a:p>
          <a:p>
            <a:r>
              <a:rPr lang="en-US" u="sng" dirty="0">
                <a:hlinkClick r:id="rId3"/>
              </a:rPr>
              <a:t>https://www.eia.gov/dnav/pet/pet_pri_gnd_dcus_nus_m.htm</a:t>
            </a:r>
            <a:endParaRPr lang="en-US" dirty="0"/>
          </a:p>
          <a:p>
            <a:r>
              <a:rPr lang="en-US" u="sng" dirty="0">
                <a:hlinkClick r:id="rId4"/>
              </a:rPr>
              <a:t>https://www.quandl.com/api/v3/datasets/OPEC/ORB.json</a:t>
            </a:r>
            <a:endParaRPr lang="en-US" dirty="0"/>
          </a:p>
          <a:p>
            <a:r>
              <a:rPr lang="en-US" u="sng" dirty="0">
                <a:hlinkClick r:id="rId5"/>
              </a:rPr>
              <a:t>https://data.bls.gov/timeseries/APU000074714</a:t>
            </a:r>
            <a:endParaRPr lang="en-US" u="sng" dirty="0"/>
          </a:p>
          <a:p>
            <a:r>
              <a:rPr lang="en-US" u="sng" dirty="0">
                <a:hlinkClick r:id="rId6"/>
              </a:rPr>
              <a:t>http://thedailyviz.com/2012/03/17/visualizing-gas-prices-by-state-income-and-time/</a:t>
            </a:r>
            <a:endParaRPr lang="en-US" u="sng" dirty="0"/>
          </a:p>
          <a:p>
            <a:r>
              <a:rPr lang="en-US" u="sng" dirty="0">
                <a:hlinkClick r:id="rId7"/>
              </a:rPr>
              <a:t>https://en.wikipedia.org/wiki/World_oil_market_chronology_from_2003#2004_to_2008:_rising_costs_of_oil</a:t>
            </a:r>
            <a:endParaRPr lang="en-US" dirty="0"/>
          </a:p>
        </p:txBody>
      </p:sp>
    </p:spTree>
    <p:extLst>
      <p:ext uri="{BB962C8B-B14F-4D97-AF65-F5344CB8AC3E}">
        <p14:creationId xmlns:p14="http://schemas.microsoft.com/office/powerpoint/2010/main" val="302023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Goal of OUR Data Visualization </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The purpose of this website and group project is to explore the relationship between gas prices in the US and various historical events over a time of 28 years. It has been speculated that certain historical events have had some effect on the rise and fall of gas prices. This project is intended to show those relationships and prove or disprove whether they are significantly related or not.</a:t>
            </a:r>
          </a:p>
        </p:txBody>
      </p:sp>
    </p:spTree>
    <p:extLst>
      <p:ext uri="{BB962C8B-B14F-4D97-AF65-F5344CB8AC3E}">
        <p14:creationId xmlns:p14="http://schemas.microsoft.com/office/powerpoint/2010/main" val="214967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err="1"/>
              <a:t>Datasource</a:t>
            </a:r>
            <a:r>
              <a:rPr lang="en-US" dirty="0"/>
              <a:t>(S)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Our </a:t>
            </a:r>
            <a:r>
              <a:rPr lang="en-US" dirty="0" err="1"/>
              <a:t>datasource</a:t>
            </a:r>
            <a:r>
              <a:rPr lang="en-US" dirty="0"/>
              <a:t>(s) is mainly from </a:t>
            </a:r>
            <a:r>
              <a:rPr lang="en-US" dirty="0" err="1"/>
              <a:t>Dataworld</a:t>
            </a:r>
            <a:r>
              <a:rPr lang="en-US" dirty="0"/>
              <a:t>: </a:t>
            </a:r>
            <a:r>
              <a:rPr lang="en-US" u="sng" dirty="0">
                <a:hlinkClick r:id="rId2"/>
              </a:rPr>
              <a:t>https://data.world/eia-wind/us-retail-gasoline-prices</a:t>
            </a:r>
            <a:r>
              <a:rPr lang="en-US" dirty="0"/>
              <a:t> </a:t>
            </a:r>
          </a:p>
          <a:p>
            <a:r>
              <a:rPr lang="en-US" dirty="0"/>
              <a:t>We pulled a csv file of the Weekly Prices between 1993-2021 (28 years)</a:t>
            </a:r>
          </a:p>
        </p:txBody>
      </p:sp>
    </p:spTree>
    <p:extLst>
      <p:ext uri="{BB962C8B-B14F-4D97-AF65-F5344CB8AC3E}">
        <p14:creationId xmlns:p14="http://schemas.microsoft.com/office/powerpoint/2010/main" val="171674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Retrieval/Analysis Technologies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b="1" dirty="0"/>
              <a:t>Data retrieval:</a:t>
            </a:r>
            <a:r>
              <a:rPr lang="en-US" dirty="0"/>
              <a:t> csv, json, flask </a:t>
            </a:r>
            <a:r>
              <a:rPr lang="en-US" dirty="0" err="1"/>
              <a:t>api</a:t>
            </a:r>
            <a:endParaRPr lang="en-US" dirty="0"/>
          </a:p>
          <a:p>
            <a:r>
              <a:rPr lang="en-US" b="1" dirty="0"/>
              <a:t>Data storage:</a:t>
            </a:r>
            <a:r>
              <a:rPr lang="en-US" dirty="0"/>
              <a:t> </a:t>
            </a:r>
            <a:r>
              <a:rPr lang="en-US" dirty="0" err="1"/>
              <a:t>mongoDB</a:t>
            </a:r>
            <a:endParaRPr lang="en-US" dirty="0"/>
          </a:p>
          <a:p>
            <a:r>
              <a:rPr lang="en-US" b="1" dirty="0"/>
              <a:t>Front end:</a:t>
            </a:r>
            <a:r>
              <a:rPr lang="en-US" dirty="0"/>
              <a:t> HTML,CSS,JS, Bootstrap, Animate Scroll Library</a:t>
            </a:r>
          </a:p>
          <a:p>
            <a:r>
              <a:rPr lang="en-US" dirty="0"/>
              <a:t>Other: </a:t>
            </a:r>
            <a:r>
              <a:rPr lang="en-US" dirty="0" err="1"/>
              <a:t>Plotly</a:t>
            </a:r>
            <a:endParaRPr lang="en-US" dirty="0"/>
          </a:p>
          <a:p>
            <a:endParaRPr lang="en-US" dirty="0"/>
          </a:p>
        </p:txBody>
      </p:sp>
    </p:spTree>
    <p:extLst>
      <p:ext uri="{BB962C8B-B14F-4D97-AF65-F5344CB8AC3E}">
        <p14:creationId xmlns:p14="http://schemas.microsoft.com/office/powerpoint/2010/main" val="289644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Iraq War: Aimed to show the correlation between the Iraq war and US gas prices.</a:t>
            </a:r>
          </a:p>
          <a:p>
            <a:r>
              <a:rPr lang="en-US" dirty="0"/>
              <a:t>Other Years: Gas prices comparison and orange tooltip feature to show other world events including the 2008 Recession, Hurricane Katrina, Nigeria militant attacks on oil pipeline and threats of Israeli attack on Iran.</a:t>
            </a:r>
          </a:p>
          <a:p>
            <a:r>
              <a:rPr lang="en-US" dirty="0"/>
              <a:t>The chart slider helps narrow down to a given time</a:t>
            </a:r>
          </a:p>
          <a:p>
            <a:endParaRPr lang="en-US" dirty="0"/>
          </a:p>
        </p:txBody>
      </p:sp>
    </p:spTree>
    <p:extLst>
      <p:ext uri="{BB962C8B-B14F-4D97-AF65-F5344CB8AC3E}">
        <p14:creationId xmlns:p14="http://schemas.microsoft.com/office/powerpoint/2010/main" val="345588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 - Iraq</a:t>
            </a:r>
          </a:p>
        </p:txBody>
      </p:sp>
      <p:pic>
        <p:nvPicPr>
          <p:cNvPr id="5" name="Content Placeholder 4" descr="Chart&#10;&#10;Description automatically generated">
            <a:extLst>
              <a:ext uri="{FF2B5EF4-FFF2-40B4-BE49-F238E27FC236}">
                <a16:creationId xmlns:a16="http://schemas.microsoft.com/office/drawing/2014/main" id="{6F83EB03-8D3F-A249-A9E9-9C5D0C3C38D7}"/>
              </a:ext>
            </a:extLst>
          </p:cNvPr>
          <p:cNvPicPr>
            <a:picLocks noGrp="1" noChangeAspect="1"/>
          </p:cNvPicPr>
          <p:nvPr>
            <p:ph idx="1"/>
          </p:nvPr>
        </p:nvPicPr>
        <p:blipFill>
          <a:blip r:embed="rId2"/>
          <a:stretch>
            <a:fillRect/>
          </a:stretch>
        </p:blipFill>
        <p:spPr>
          <a:xfrm>
            <a:off x="581025" y="2412581"/>
            <a:ext cx="11029950" cy="3491750"/>
          </a:xfrm>
        </p:spPr>
      </p:pic>
    </p:spTree>
    <p:extLst>
      <p:ext uri="{BB962C8B-B14F-4D97-AF65-F5344CB8AC3E}">
        <p14:creationId xmlns:p14="http://schemas.microsoft.com/office/powerpoint/2010/main" val="234592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Charts - Other</a:t>
            </a:r>
          </a:p>
        </p:txBody>
      </p:sp>
      <p:pic>
        <p:nvPicPr>
          <p:cNvPr id="7" name="Content Placeholder 6" descr="Graphical user interface, chart, line chart&#10;&#10;Description automatically generated">
            <a:extLst>
              <a:ext uri="{FF2B5EF4-FFF2-40B4-BE49-F238E27FC236}">
                <a16:creationId xmlns:a16="http://schemas.microsoft.com/office/drawing/2014/main" id="{9602A36D-F1D9-0E4B-BEEA-96B5150D8B4E}"/>
              </a:ext>
            </a:extLst>
          </p:cNvPr>
          <p:cNvPicPr>
            <a:picLocks noGrp="1" noChangeAspect="1"/>
          </p:cNvPicPr>
          <p:nvPr>
            <p:ph idx="1"/>
          </p:nvPr>
        </p:nvPicPr>
        <p:blipFill>
          <a:blip r:embed="rId2"/>
          <a:stretch>
            <a:fillRect/>
          </a:stretch>
        </p:blipFill>
        <p:spPr>
          <a:xfrm>
            <a:off x="581025" y="2528065"/>
            <a:ext cx="11029950" cy="3260782"/>
          </a:xfrm>
        </p:spPr>
      </p:pic>
    </p:spTree>
    <p:extLst>
      <p:ext uri="{BB962C8B-B14F-4D97-AF65-F5344CB8AC3E}">
        <p14:creationId xmlns:p14="http://schemas.microsoft.com/office/powerpoint/2010/main" val="17744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Data table</a:t>
            </a:r>
          </a:p>
        </p:txBody>
      </p:sp>
      <p:pic>
        <p:nvPicPr>
          <p:cNvPr id="9" name="Content Placeholder 8" descr="Table&#10;&#10;Description automatically generated">
            <a:extLst>
              <a:ext uri="{FF2B5EF4-FFF2-40B4-BE49-F238E27FC236}">
                <a16:creationId xmlns:a16="http://schemas.microsoft.com/office/drawing/2014/main" id="{D62B8F5C-23AE-2445-A840-1D5C74F4C2FE}"/>
              </a:ext>
            </a:extLst>
          </p:cNvPr>
          <p:cNvPicPr>
            <a:picLocks noGrp="1" noChangeAspect="1"/>
          </p:cNvPicPr>
          <p:nvPr>
            <p:ph idx="1"/>
          </p:nvPr>
        </p:nvPicPr>
        <p:blipFill>
          <a:blip r:embed="rId2"/>
          <a:stretch>
            <a:fillRect/>
          </a:stretch>
        </p:blipFill>
        <p:spPr>
          <a:xfrm>
            <a:off x="2108200" y="2418556"/>
            <a:ext cx="7975600" cy="3479800"/>
          </a:xfrm>
        </p:spPr>
      </p:pic>
    </p:spTree>
    <p:extLst>
      <p:ext uri="{BB962C8B-B14F-4D97-AF65-F5344CB8AC3E}">
        <p14:creationId xmlns:p14="http://schemas.microsoft.com/office/powerpoint/2010/main" val="172957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847E-FACA-704B-8D5D-64053BCFCE2B}"/>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39A2D430-5540-1B49-AB4B-9CD18BF1D15F}"/>
              </a:ext>
            </a:extLst>
          </p:cNvPr>
          <p:cNvSpPr>
            <a:spLocks noGrp="1"/>
          </p:cNvSpPr>
          <p:nvPr>
            <p:ph idx="1"/>
          </p:nvPr>
        </p:nvSpPr>
        <p:spPr/>
        <p:txBody>
          <a:bodyPr/>
          <a:lstStyle/>
          <a:p>
            <a:r>
              <a:rPr lang="en-US" dirty="0"/>
              <a:t>Visualization of US gas prices each year during that timeframe(1993-2020).</a:t>
            </a:r>
          </a:p>
          <a:p>
            <a:r>
              <a:rPr lang="en-US" dirty="0"/>
              <a:t>On the charts, </a:t>
            </a:r>
            <a:r>
              <a:rPr lang="en-US" dirty="0" err="1"/>
              <a:t>plotly</a:t>
            </a:r>
            <a:r>
              <a:rPr lang="en-US" dirty="0"/>
              <a:t> tooltips display the price per gallon(and events if any) at a given time</a:t>
            </a:r>
          </a:p>
          <a:p>
            <a:endParaRPr lang="en-US" dirty="0"/>
          </a:p>
        </p:txBody>
      </p:sp>
    </p:spTree>
    <p:extLst>
      <p:ext uri="{BB962C8B-B14F-4D97-AF65-F5344CB8AC3E}">
        <p14:creationId xmlns:p14="http://schemas.microsoft.com/office/powerpoint/2010/main" val="3748351772"/>
      </p:ext>
    </p:extLst>
  </p:cSld>
  <p:clrMapOvr>
    <a:masterClrMapping/>
  </p:clrMapOvr>
</p:sld>
</file>

<file path=ppt/theme/theme1.xml><?xml version="1.0" encoding="utf-8"?>
<a:theme xmlns:a="http://schemas.openxmlformats.org/drawingml/2006/main" name="DividendVTI">
  <a:themeElements>
    <a:clrScheme name="Slipstream">
      <a:dk1>
        <a:srgbClr val="000000"/>
      </a:dk1>
      <a:lt1>
        <a:srgbClr val="FFFFFF"/>
      </a:lt1>
      <a:dk2>
        <a:srgbClr val="212745"/>
      </a:dk2>
      <a:lt2>
        <a:srgbClr val="B4DCFA"/>
      </a:lt2>
      <a:accent1>
        <a:srgbClr val="4E67C8"/>
      </a:accent1>
      <a:accent2>
        <a:srgbClr val="16A1D2"/>
      </a:accent2>
      <a:accent3>
        <a:srgbClr val="76A53A"/>
      </a:accent3>
      <a:accent4>
        <a:srgbClr val="4BA68D"/>
      </a:accent4>
      <a:accent5>
        <a:srgbClr val="FA6B00"/>
      </a:accent5>
      <a:accent6>
        <a:srgbClr val="F14124"/>
      </a:accent6>
      <a:hlink>
        <a:srgbClr val="398470"/>
      </a:hlink>
      <a:folHlink>
        <a:srgbClr val="347FA7"/>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241</TotalTime>
  <Words>591</Words>
  <Application>Microsoft Macintosh PowerPoint</Application>
  <PresentationFormat>Widescreen</PresentationFormat>
  <Paragraphs>42</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Univers</vt:lpstr>
      <vt:lpstr>Univers Condensed</vt:lpstr>
      <vt:lpstr>Wingdings 2</vt:lpstr>
      <vt:lpstr>DividendVTI</vt:lpstr>
      <vt:lpstr>US gas prices compared to world events </vt:lpstr>
      <vt:lpstr>Goal of OUR Data Visualization </vt:lpstr>
      <vt:lpstr>Datasource(S)</vt:lpstr>
      <vt:lpstr>Data Retrieval/Analysis Technologies</vt:lpstr>
      <vt:lpstr>Charts</vt:lpstr>
      <vt:lpstr>Charts - Iraq</vt:lpstr>
      <vt:lpstr>Charts - Other</vt:lpstr>
      <vt:lpstr>Data table</vt:lpstr>
      <vt:lpstr>Comparison</vt:lpstr>
      <vt:lpstr>Observations</vt:lpstr>
      <vt:lpstr>DATA Analysis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gas prices compared to world events </dc:title>
  <dc:creator>Stacy Maina</dc:creator>
  <cp:lastModifiedBy>Stacy Maina</cp:lastModifiedBy>
  <cp:revision>24</cp:revision>
  <dcterms:created xsi:type="dcterms:W3CDTF">2021-06-10T02:18:33Z</dcterms:created>
  <dcterms:modified xsi:type="dcterms:W3CDTF">2021-06-10T22:19:50Z</dcterms:modified>
</cp:coreProperties>
</file>